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76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EC3B-FF48-44FB-8068-74D5D4887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6DF73-92C9-42BD-A465-8CFC85B20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33084-4527-417D-8C89-DA8A86629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94242-BA06-4B2C-9CBD-87C7F1212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6B065-DD4B-471E-9508-F90C4D3E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1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69A5-D6A8-4ECD-AE59-7BCECB10B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BA1DA-2647-44DC-B91C-86D989AFA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FB53-BDC0-4BEF-8D09-62A23CB42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B8F5B-230F-4A37-8929-78E1AECE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4ABF4-CD85-471F-8C0E-81601E12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1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D6B46-CAF1-4175-B65E-E60BCC50CA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DFC49-FDEA-4442-AE29-8591629BF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EB131-6C5F-4A6A-B5DA-BD2428690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4FD6-C88C-459D-9643-2D60E611B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EA5B5-889C-4362-8826-6976A38F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8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B55E-9CFD-46F3-9697-13615E7E4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59D11-4A93-44E3-9A6A-DD2211B3A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7519D-BCD4-4963-A55E-06D565A3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40FB7-BCC7-42C6-B895-71B6D9D8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02857-4F02-4223-8913-67C75118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5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9D9D-D556-482B-B80A-B41DC3CF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71F96-D2D9-4CF6-8C26-F7409C5A5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D4AC3-1EEB-4B22-8CF5-ECBC55116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FFF39-68E4-43BF-9070-B825411B8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ED003-38FB-4575-B286-D1F6C807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D4770-58F4-4130-8D7C-C938DC1B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B2BC-C6AB-4D4E-9FB8-1DB206CB5F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6317A3-C747-40A9-A153-E6D335956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6C1D4-A278-4F17-98E3-85247BE7C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8EB98-1EBB-4594-94A3-C1D8DB7DD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CDEE2-B544-4001-B236-CE48D7F42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6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4A2C8-ED93-423E-8E1D-0888D04BF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64F23-390F-4CD1-AF2F-8AEE39922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AE927-A998-41C0-B49D-E6488EAA5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A2154-8E8D-4F6A-9A0B-7B57BDC41C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206E9-87B0-465A-9567-4EA2634B8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BC7A7-268F-4C3D-800A-55BE8EDA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1F9CE-2BFD-4AD1-8E74-87FFD6C3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76268A-3395-486A-9764-2E2CABCF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7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5969-E9DF-4F22-AC63-B89C68AB6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756A5A-2C9C-4E45-B35A-6274B868F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E70A7-3EF5-45AF-BB74-77EBA25A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BAFAE-26ED-486C-A4A0-11E88A0C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19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A80B0E-159F-4A17-A77C-1DFA2D053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B88B5-4E5C-4BCE-88BD-6CABD20C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BEE77-8845-4F5F-9F6B-1AC615D1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7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1A1F-A27F-4400-B94A-1BCC87F23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0810-CFB8-4356-9D67-9AD76D5D1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1C3D5-5541-42D8-A79E-D8E92895D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675F-6F23-4D5F-8312-52F7C772A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FACB2-1399-4AB2-8622-34611AA1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838B4-2DC8-449C-BDC8-F8654638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72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83F0-3B60-495E-AD17-B6CF8E98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8D5937-A9B6-44C0-A14C-A8071B1339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315E82-0BBB-4C4A-8E77-0649890CC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19DC6-92FF-4411-8744-2094C69DD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28BA4-3B23-4701-9E39-498319A7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1BE1B-42F0-445C-9D55-5B6BC0985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39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C7164-2C81-43C8-A5C8-FB732B3A3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B482-7685-481E-9120-2B3B67C73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0F740-59EE-4E37-911D-C9EE5D925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E984C-D3C0-453B-8FDC-C0217A91760E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BE3C9-BF13-4ECB-B85B-CCF5BCB16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AF2FC-508D-40BA-9B04-EC3452EE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79125-8258-48C5-98EA-97B6CF670B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3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pan20@jhu.edu" TargetMode="External"/><Relationship Id="rId2" Type="http://schemas.openxmlformats.org/officeDocument/2006/relationships/hyperlink" Target="mailto:kren6@jh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hyperlink" Target="https://github.com/vikashplus/mj_env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2906-6D24-4380-84F8-EF54EA11C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Dexterous Hand Manipulation </a:t>
            </a:r>
            <a:br>
              <a:rPr lang="en-US" sz="4800" dirty="0"/>
            </a:br>
            <a:r>
              <a:rPr lang="en-US" sz="4800" dirty="0"/>
              <a:t>with Learning from Demonstrations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A81D5-4E2D-40DC-AF21-FD67E60CD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Kejia Ren (</a:t>
            </a:r>
            <a:r>
              <a:rPr lang="en-US" dirty="0">
                <a:hlinkClick r:id="rId2"/>
              </a:rPr>
              <a:t>kren6@jhu.edu</a:t>
            </a:r>
            <a:r>
              <a:rPr lang="en-US" dirty="0"/>
              <a:t>)</a:t>
            </a:r>
          </a:p>
          <a:p>
            <a:r>
              <a:rPr lang="en-US" dirty="0" err="1"/>
              <a:t>Shimin</a:t>
            </a:r>
            <a:r>
              <a:rPr lang="en-US" dirty="0"/>
              <a:t> Pan (</a:t>
            </a:r>
            <a:r>
              <a:rPr lang="en-US" dirty="0">
                <a:hlinkClick r:id="rId3"/>
              </a:rPr>
              <a:t>span20@jhu.edu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63740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B2E6-788B-4D8B-9981-74B9C8F2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E7F3-4A57-4A21-8EFA-C61F5D01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problems DAPG may suffer:</a:t>
            </a:r>
          </a:p>
          <a:p>
            <a:pPr marL="457200" lvl="1" indent="0">
              <a:buNone/>
            </a:pPr>
            <a:r>
              <a:rPr lang="en-US" dirty="0"/>
              <a:t>1. On-policy exploration (inefficient)</a:t>
            </a:r>
          </a:p>
          <a:p>
            <a:pPr marL="457200" lvl="1" indent="0">
              <a:buNone/>
            </a:pPr>
            <a:r>
              <a:rPr lang="en-US" dirty="0"/>
              <a:t>	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Off-policy sampling</a:t>
            </a:r>
          </a:p>
          <a:p>
            <a:pPr marL="457200" lvl="1" indent="0">
              <a:buNone/>
            </a:pPr>
            <a:r>
              <a:rPr lang="en-US" dirty="0"/>
              <a:t>2. Monte-Carlo method (high variance)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>
                <a:sym typeface="Wingdings" panose="05000000000000000000" pitchFamily="2" charset="2"/>
              </a:rPr>
              <a:t> Bootstrapping / TD (Temporal Differential)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3. Policy too simple (only depends on current state)</a:t>
            </a:r>
          </a:p>
          <a:p>
            <a:pPr marL="457200" lvl="1" indent="0">
              <a:buNone/>
            </a:pPr>
            <a:r>
              <a:rPr lang="en-US" dirty="0"/>
              <a:t>        </a:t>
            </a:r>
            <a:r>
              <a:rPr lang="en-US" dirty="0">
                <a:sym typeface="Wingdings" panose="05000000000000000000" pitchFamily="2" charset="2"/>
              </a:rPr>
              <a:t> Recurrent policy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4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A5AB56A-AF7C-496A-81A2-42898E569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89" y="2755941"/>
            <a:ext cx="4982579" cy="37369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4B617-49FD-41F2-B08A-79ED7A43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Off-policy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77798-D078-437C-B4BB-135B91E24C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using current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   we use mixed 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sample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077798-D078-437C-B4BB-135B91E24C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59B4F3A-4496-48E0-886D-D5345F9D1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31" y="2755941"/>
            <a:ext cx="4982580" cy="373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95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E726E03-8D71-4E69-BC07-0ECC87058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05" y="3778986"/>
            <a:ext cx="4109628" cy="3082220"/>
          </a:xfrm>
          <a:prstGeom prst="rect">
            <a:avLst/>
          </a:prstGeom>
        </p:spPr>
      </p:pic>
      <p:pic>
        <p:nvPicPr>
          <p:cNvPr id="16" name="Picture 15" descr="Chart, line chart, histogram&#10;&#10;Description automatically generated">
            <a:extLst>
              <a:ext uri="{FF2B5EF4-FFF2-40B4-BE49-F238E27FC236}">
                <a16:creationId xmlns:a16="http://schemas.microsoft.com/office/drawing/2014/main" id="{8BC4D013-54C6-439F-9883-DCC658B99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38" y="3775779"/>
            <a:ext cx="4109628" cy="30822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862D3-D3A3-4AEE-83B7-9B72F5DA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8A495-6143-493C-949F-3019DBC55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Actor-Critic (biased, but good variance):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ADEFB62-039A-4F27-BDFD-22BC6FA6E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99" y="3013199"/>
            <a:ext cx="3368332" cy="952583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30A5E028-5935-4660-BEE2-7D141501A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83" y="2653967"/>
            <a:ext cx="3574090" cy="1303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88560-A115-4E5C-ABCD-55267AAA8978}"/>
              </a:ext>
            </a:extLst>
          </p:cNvPr>
          <p:cNvSpPr txBox="1"/>
          <p:nvPr/>
        </p:nvSpPr>
        <p:spPr>
          <a:xfrm>
            <a:off x="2831977" y="2320147"/>
            <a:ext cx="17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REINFORCE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9CD58-9BC5-43BA-8E6C-FC515FFB7B39}"/>
              </a:ext>
            </a:extLst>
          </p:cNvPr>
          <p:cNvSpPr txBox="1"/>
          <p:nvPr/>
        </p:nvSpPr>
        <p:spPr>
          <a:xfrm>
            <a:off x="7637755" y="2320147"/>
            <a:ext cx="130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Actor-Critic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7EC5F7-1B73-44E4-9B16-F59F2AAB35F8}"/>
              </a:ext>
            </a:extLst>
          </p:cNvPr>
          <p:cNvCxnSpPr>
            <a:cxnSpLocks/>
          </p:cNvCxnSpPr>
          <p:nvPr/>
        </p:nvCxnSpPr>
        <p:spPr>
          <a:xfrm>
            <a:off x="2459115" y="3043502"/>
            <a:ext cx="209513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9B80FF-1DAD-439F-A5BF-94ECB1365943}"/>
              </a:ext>
            </a:extLst>
          </p:cNvPr>
          <p:cNvCxnSpPr>
            <a:cxnSpLocks/>
          </p:cNvCxnSpPr>
          <p:nvPr/>
        </p:nvCxnSpPr>
        <p:spPr>
          <a:xfrm>
            <a:off x="7130248" y="3293556"/>
            <a:ext cx="15698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5643EE-43AE-4917-B79A-54A74B13804B}"/>
              </a:ext>
            </a:extLst>
          </p:cNvPr>
          <p:cNvSpPr txBox="1"/>
          <p:nvPr/>
        </p:nvSpPr>
        <p:spPr>
          <a:xfrm>
            <a:off x="8997183" y="5486069"/>
            <a:ext cx="2750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Failed </a:t>
            </a:r>
            <a:r>
              <a:rPr lang="en-US" sz="2400" dirty="0">
                <a:sym typeface="Wingdings" panose="05000000000000000000" pitchFamily="2" charset="2"/>
              </a:rPr>
              <a:t></a:t>
            </a:r>
            <a:endParaRPr lang="en-US" sz="2400" dirty="0"/>
          </a:p>
          <a:p>
            <a:r>
              <a:rPr lang="en-US" sz="2400" dirty="0"/>
              <a:t>Perhaps too biased?</a:t>
            </a:r>
          </a:p>
        </p:txBody>
      </p:sp>
    </p:spTree>
    <p:extLst>
      <p:ext uri="{BB962C8B-B14F-4D97-AF65-F5344CB8AC3E}">
        <p14:creationId xmlns:p14="http://schemas.microsoft.com/office/powerpoint/2010/main" val="156508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B951-3625-45C9-97F0-9D552A453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Bootstrapping (GAE)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7F9BD-AB40-4DA9-AC83-DC94EE0C5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Generalized Advantage Estimation (GAE)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CF22D-A9AA-46BE-AF46-302B433C5912}"/>
              </a:ext>
            </a:extLst>
          </p:cNvPr>
          <p:cNvSpPr txBox="1"/>
          <p:nvPr/>
        </p:nvSpPr>
        <p:spPr>
          <a:xfrm>
            <a:off x="838200" y="6442501"/>
            <a:ext cx="111303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Reference: Schulman, John, et al. "High-dimensional continuous control using generalized advantage estimation." </a:t>
            </a:r>
            <a:r>
              <a:rPr lang="en-US" sz="1200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arXiv:1506.02438</a:t>
            </a: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(2015).</a:t>
            </a:r>
            <a:endParaRPr lang="en-US" sz="12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038C0B1-D83A-4A97-BE9C-C767BC235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42" y="2702480"/>
            <a:ext cx="3368332" cy="952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3DE37-C9BD-432D-AFC4-AFC5B81D6CA9}"/>
              </a:ext>
            </a:extLst>
          </p:cNvPr>
          <p:cNvSpPr txBox="1"/>
          <p:nvPr/>
        </p:nvSpPr>
        <p:spPr>
          <a:xfrm>
            <a:off x="2290439" y="2333148"/>
            <a:ext cx="1313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Actor-Critic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F6F943-1D32-4C89-8C3D-6E0BF3440C16}"/>
              </a:ext>
            </a:extLst>
          </p:cNvPr>
          <p:cNvCxnSpPr/>
          <p:nvPr/>
        </p:nvCxnSpPr>
        <p:spPr>
          <a:xfrm>
            <a:off x="1287262" y="3009530"/>
            <a:ext cx="31249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96FA88-C794-4FEB-BD86-017F879DACB3}"/>
              </a:ext>
            </a:extLst>
          </p:cNvPr>
          <p:cNvCxnSpPr/>
          <p:nvPr/>
        </p:nvCxnSpPr>
        <p:spPr>
          <a:xfrm>
            <a:off x="4483223" y="2876365"/>
            <a:ext cx="125175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88647-1911-436C-B09F-8238B6D92069}"/>
                  </a:ext>
                </a:extLst>
              </p:cNvPr>
              <p:cNvSpPr txBox="1"/>
              <p:nvPr/>
            </p:nvSpPr>
            <p:spPr>
              <a:xfrm>
                <a:off x="5734974" y="2669789"/>
                <a:ext cx="6098960" cy="152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 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/>
                  <a:t>,   TD(0) error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 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b="0" dirty="0"/>
                  <a:t>,</a:t>
                </a:r>
              </a:p>
              <a:p>
                <a:r>
                  <a:rPr lang="en-US" dirty="0"/>
                  <a:t>…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(∞)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r>
                  <a:rPr lang="en-US" b="0" dirty="0"/>
                  <a:t>,</a:t>
                </a:r>
              </a:p>
              <a:p>
                <a:endParaRPr lang="en-US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88647-1911-436C-B09F-8238B6D92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974" y="2669789"/>
                <a:ext cx="6098960" cy="1523943"/>
              </a:xfrm>
              <a:prstGeom prst="rect">
                <a:avLst/>
              </a:prstGeom>
              <a:blipFill>
                <a:blip r:embed="rId3"/>
                <a:stretch>
                  <a:fillRect l="-900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DC005F-6E98-4F7E-B5FF-53C8ACAC4B63}"/>
                  </a:ext>
                </a:extLst>
              </p:cNvPr>
              <p:cNvSpPr txBox="1"/>
              <p:nvPr/>
            </p:nvSpPr>
            <p:spPr>
              <a:xfrm>
                <a:off x="1189242" y="4136994"/>
                <a:ext cx="9694781" cy="2362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>
                    <a:latin typeface="Cambria Math" panose="02040503050406030204" pitchFamily="18" charset="0"/>
                  </a:rPr>
                  <a:t>GAE: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𝐺𝐴𝐸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 …</m:t>
                        </m:r>
                      </m:e>
                    </m:d>
                  </m:oMath>
                </a14:m>
                <a:r>
                  <a:rPr lang="en-US" sz="2400" b="0" dirty="0"/>
                  <a:t>,</a:t>
                </a:r>
              </a:p>
              <a:p>
                <a:endParaRPr lang="en-US" sz="2400" b="0" dirty="0"/>
              </a:p>
              <a:p>
                <a:r>
                  <a:rPr lang="en-US" sz="2400" b="0" dirty="0"/>
                  <a:t>We can tune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b="0" dirty="0"/>
                  <a:t> to adjust between bias and variance: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0" dirty="0"/>
                  <a:t>: Exactly Actor-Critic!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DC005F-6E98-4F7E-B5FF-53C8ACAC4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242" y="4136994"/>
                <a:ext cx="9694781" cy="2362955"/>
              </a:xfrm>
              <a:prstGeom prst="rect">
                <a:avLst/>
              </a:prstGeom>
              <a:blipFill>
                <a:blip r:embed="rId4"/>
                <a:stretch>
                  <a:fillRect l="-943" t="-2067" b="-4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C49E88-EBFB-4E10-A798-23DDB0FA4E39}"/>
              </a:ext>
            </a:extLst>
          </p:cNvPr>
          <p:cNvCxnSpPr/>
          <p:nvPr/>
        </p:nvCxnSpPr>
        <p:spPr>
          <a:xfrm>
            <a:off x="5885895" y="5726097"/>
            <a:ext cx="0" cy="6480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CF2EB6-0EC9-4CC3-86D6-A0FF435A71F4}"/>
              </a:ext>
            </a:extLst>
          </p:cNvPr>
          <p:cNvSpPr txBox="1"/>
          <p:nvPr/>
        </p:nvSpPr>
        <p:spPr>
          <a:xfrm>
            <a:off x="5930284" y="5726097"/>
            <a:ext cx="1961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Bias decreases</a:t>
            </a:r>
          </a:p>
          <a:p>
            <a:r>
              <a:rPr lang="en-US" dirty="0"/>
              <a:t>Variance increases</a:t>
            </a:r>
          </a:p>
        </p:txBody>
      </p:sp>
    </p:spTree>
    <p:extLst>
      <p:ext uri="{BB962C8B-B14F-4D97-AF65-F5344CB8AC3E}">
        <p14:creationId xmlns:p14="http://schemas.microsoft.com/office/powerpoint/2010/main" val="1426234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C71FAD3D-9A42-48A4-8C8E-D33D94F8C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95" y="1234435"/>
            <a:ext cx="5852172" cy="4389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E7F94-D174-4B68-B5E3-A0DEBCC8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Bootstrapping (GAE)</a:t>
            </a:r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F0BBDA-BBFA-4E10-9F88-8C0BBC687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98" y="1234435"/>
            <a:ext cx="5852172" cy="4389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7B0CBD-2EE1-4B79-A5BE-371C053F179F}"/>
              </a:ext>
            </a:extLst>
          </p:cNvPr>
          <p:cNvSpPr txBox="1"/>
          <p:nvPr/>
        </p:nvSpPr>
        <p:spPr>
          <a:xfrm>
            <a:off x="1207363" y="5734975"/>
            <a:ext cx="2112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GAE works!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930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5B2AC-DA7B-4C65-8FFA-975860249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Recurrent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4B6EC-5F07-4A99-855B-556B0B56E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LSTM unit to replace the middle layer for policy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1C7D96-FD8F-4928-9525-195324F37714}"/>
                  </a:ext>
                </a:extLst>
              </p:cNvPr>
              <p:cNvSpPr txBox="1"/>
              <p:nvPr/>
            </p:nvSpPr>
            <p:spPr>
              <a:xfrm>
                <a:off x="2348777" y="6360726"/>
                <a:ext cx="2523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1C7D96-FD8F-4928-9525-195324F3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777" y="6360726"/>
                <a:ext cx="252377" cy="276999"/>
              </a:xfrm>
              <a:prstGeom prst="rect">
                <a:avLst/>
              </a:prstGeom>
              <a:blipFill>
                <a:blip r:embed="rId2"/>
                <a:stretch>
                  <a:fillRect l="-21429" r="-238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5227E83-0E59-4942-A13C-6911B55856F0}"/>
              </a:ext>
            </a:extLst>
          </p:cNvPr>
          <p:cNvGrpSpPr/>
          <p:nvPr/>
        </p:nvGrpSpPr>
        <p:grpSpPr>
          <a:xfrm>
            <a:off x="1546615" y="2839089"/>
            <a:ext cx="1882066" cy="1359271"/>
            <a:chOff x="1420426" y="3708787"/>
            <a:chExt cx="1882066" cy="1359271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4B5BF2E-987D-4597-8D4C-E77888D52F4F}"/>
                </a:ext>
              </a:extLst>
            </p:cNvPr>
            <p:cNvSpPr/>
            <p:nvPr/>
          </p:nvSpPr>
          <p:spPr>
            <a:xfrm>
              <a:off x="1420426" y="3708787"/>
              <a:ext cx="1882066" cy="4438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FC2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650324-64B9-43D2-A04E-DD9D75DFD6B4}"/>
                </a:ext>
              </a:extLst>
            </p:cNvPr>
            <p:cNvGrpSpPr/>
            <p:nvPr/>
          </p:nvGrpSpPr>
          <p:grpSpPr>
            <a:xfrm>
              <a:off x="2121761" y="4403036"/>
              <a:ext cx="479395" cy="479395"/>
              <a:chOff x="4589755" y="4483223"/>
              <a:chExt cx="479395" cy="47939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F8194EC-FE4A-4078-953D-2925D22EA98F}"/>
                  </a:ext>
                </a:extLst>
              </p:cNvPr>
              <p:cNvSpPr/>
              <p:nvPr/>
            </p:nvSpPr>
            <p:spPr>
              <a:xfrm>
                <a:off x="4589755" y="4483223"/>
                <a:ext cx="479395" cy="479395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Connector: Curved 12">
                <a:extLst>
                  <a:ext uri="{FF2B5EF4-FFF2-40B4-BE49-F238E27FC236}">
                    <a16:creationId xmlns:a16="http://schemas.microsoft.com/office/drawing/2014/main" id="{9A4353D3-A7D9-47ED-A4E6-F606CDE6CC3C}"/>
                  </a:ext>
                </a:extLst>
              </p:cNvPr>
              <p:cNvCxnSpPr>
                <a:stCxn id="11" idx="3"/>
                <a:endCxn id="11" idx="7"/>
              </p:cNvCxnSpPr>
              <p:nvPr/>
            </p:nvCxnSpPr>
            <p:spPr>
              <a:xfrm rot="5400000" flipH="1" flipV="1">
                <a:off x="4659960" y="4553429"/>
                <a:ext cx="338983" cy="338983"/>
              </a:xfrm>
              <a:prstGeom prst="curvedConnector5">
                <a:avLst>
                  <a:gd name="adj1" fmla="val 655"/>
                  <a:gd name="adj2" fmla="val 49346"/>
                  <a:gd name="adj3" fmla="val 104583"/>
                </a:avLst>
              </a:prstGeom>
              <a:ln w="28575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F6F11EB-AB80-459E-AFC8-9BB808D273BD}"/>
                </a:ext>
              </a:extLst>
            </p:cNvPr>
            <p:cNvCxnSpPr>
              <a:cxnSpLocks/>
              <a:endCxn id="11" idx="4"/>
            </p:cNvCxnSpPr>
            <p:nvPr/>
          </p:nvCxnSpPr>
          <p:spPr>
            <a:xfrm flipV="1">
              <a:off x="2361459" y="4882431"/>
              <a:ext cx="0" cy="185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D9FF26-88FC-4324-955B-3FEB5EBBB297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2361457" y="4152670"/>
              <a:ext cx="2" cy="250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C9E41C-16ED-4764-AD37-6762F4A58E10}"/>
              </a:ext>
            </a:extLst>
          </p:cNvPr>
          <p:cNvGrpSpPr/>
          <p:nvPr/>
        </p:nvGrpSpPr>
        <p:grpSpPr>
          <a:xfrm>
            <a:off x="1533935" y="4193271"/>
            <a:ext cx="1882066" cy="1803154"/>
            <a:chOff x="1420426" y="3708787"/>
            <a:chExt cx="1882066" cy="180315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5D398BD-6E48-484C-B4B1-1F4C940E6D4B}"/>
                </a:ext>
              </a:extLst>
            </p:cNvPr>
            <p:cNvSpPr/>
            <p:nvPr/>
          </p:nvSpPr>
          <p:spPr>
            <a:xfrm>
              <a:off x="1420426" y="5068058"/>
              <a:ext cx="1882066" cy="4438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FC1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33D60C4-17B6-4C8B-8564-7638F35ED026}"/>
                </a:ext>
              </a:extLst>
            </p:cNvPr>
            <p:cNvSpPr/>
            <p:nvPr/>
          </p:nvSpPr>
          <p:spPr>
            <a:xfrm>
              <a:off x="1420426" y="3708787"/>
              <a:ext cx="1882066" cy="4438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FC2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2864E60-BE77-4630-B32F-2E9D4A86C054}"/>
                </a:ext>
              </a:extLst>
            </p:cNvPr>
            <p:cNvGrpSpPr/>
            <p:nvPr/>
          </p:nvGrpSpPr>
          <p:grpSpPr>
            <a:xfrm>
              <a:off x="2121761" y="4403036"/>
              <a:ext cx="479395" cy="479395"/>
              <a:chOff x="4589755" y="4483223"/>
              <a:chExt cx="479395" cy="479395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4C91A34-EC27-430A-A76F-B8D029920F4A}"/>
                  </a:ext>
                </a:extLst>
              </p:cNvPr>
              <p:cNvSpPr/>
              <p:nvPr/>
            </p:nvSpPr>
            <p:spPr>
              <a:xfrm>
                <a:off x="4589755" y="4483223"/>
                <a:ext cx="479395" cy="479395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Connector: Curved 31">
                <a:extLst>
                  <a:ext uri="{FF2B5EF4-FFF2-40B4-BE49-F238E27FC236}">
                    <a16:creationId xmlns:a16="http://schemas.microsoft.com/office/drawing/2014/main" id="{11ED4E9E-8E97-4573-919F-20B3AA2149C6}"/>
                  </a:ext>
                </a:extLst>
              </p:cNvPr>
              <p:cNvCxnSpPr>
                <a:stCxn id="31" idx="3"/>
                <a:endCxn id="31" idx="7"/>
              </p:cNvCxnSpPr>
              <p:nvPr/>
            </p:nvCxnSpPr>
            <p:spPr>
              <a:xfrm rot="5400000" flipH="1" flipV="1">
                <a:off x="4659960" y="4553429"/>
                <a:ext cx="338983" cy="338983"/>
              </a:xfrm>
              <a:prstGeom prst="curvedConnector5">
                <a:avLst>
                  <a:gd name="adj1" fmla="val 655"/>
                  <a:gd name="adj2" fmla="val 49346"/>
                  <a:gd name="adj3" fmla="val 104583"/>
                </a:avLst>
              </a:prstGeom>
              <a:ln w="28575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BAB4377-E18F-4747-84BC-9706007FE6E9}"/>
                </a:ext>
              </a:extLst>
            </p:cNvPr>
            <p:cNvCxnSpPr>
              <a:cxnSpLocks/>
              <a:stCxn id="26" idx="0"/>
              <a:endCxn id="31" idx="4"/>
            </p:cNvCxnSpPr>
            <p:nvPr/>
          </p:nvCxnSpPr>
          <p:spPr>
            <a:xfrm flipV="1">
              <a:off x="2361459" y="4882431"/>
              <a:ext cx="0" cy="185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FE4D776-D820-45E3-9514-BA2CFC57AFEF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 flipV="1">
              <a:off x="2361457" y="4152670"/>
              <a:ext cx="2" cy="250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B9BABF-6396-40DC-BC2B-93A634A493AA}"/>
              </a:ext>
            </a:extLst>
          </p:cNvPr>
          <p:cNvCxnSpPr>
            <a:stCxn id="10" idx="0"/>
            <a:endCxn id="26" idx="2"/>
          </p:cNvCxnSpPr>
          <p:nvPr/>
        </p:nvCxnSpPr>
        <p:spPr>
          <a:xfrm flipV="1">
            <a:off x="2474966" y="5996425"/>
            <a:ext cx="2" cy="364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1C9A06-997B-49CD-A8FE-C6CE1BF21986}"/>
                  </a:ext>
                </a:extLst>
              </p:cNvPr>
              <p:cNvSpPr txBox="1"/>
              <p:nvPr/>
            </p:nvSpPr>
            <p:spPr>
              <a:xfrm>
                <a:off x="2342605" y="2323988"/>
                <a:ext cx="286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51C9A06-997B-49CD-A8FE-C6CE1BF21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605" y="2323988"/>
                <a:ext cx="286553" cy="276999"/>
              </a:xfrm>
              <a:prstGeom prst="rect">
                <a:avLst/>
              </a:prstGeom>
              <a:blipFill>
                <a:blip r:embed="rId3"/>
                <a:stretch>
                  <a:fillRect l="-19149" r="-425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2B86296-69CE-4983-88E6-BDA55E6BBF87}"/>
              </a:ext>
            </a:extLst>
          </p:cNvPr>
          <p:cNvCxnSpPr>
            <a:stCxn id="5" idx="0"/>
            <a:endCxn id="36" idx="2"/>
          </p:cNvCxnSpPr>
          <p:nvPr/>
        </p:nvCxnSpPr>
        <p:spPr>
          <a:xfrm flipH="1" flipV="1">
            <a:off x="2485882" y="2600987"/>
            <a:ext cx="1766" cy="23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7390B7E-85FF-4906-8091-C093AF1F2023}"/>
              </a:ext>
            </a:extLst>
          </p:cNvPr>
          <p:cNvSpPr txBox="1"/>
          <p:nvPr/>
        </p:nvSpPr>
        <p:spPr>
          <a:xfrm>
            <a:off x="2797550" y="3614143"/>
            <a:ext cx="95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8CB15C-16A7-4CA7-90E7-9420580E651C}"/>
              </a:ext>
            </a:extLst>
          </p:cNvPr>
          <p:cNvSpPr txBox="1"/>
          <p:nvPr/>
        </p:nvSpPr>
        <p:spPr>
          <a:xfrm>
            <a:off x="2802274" y="4997583"/>
            <a:ext cx="95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46F888-8AE6-4F21-9081-B16F61B42A35}"/>
                  </a:ext>
                </a:extLst>
              </p:cNvPr>
              <p:cNvSpPr txBox="1"/>
              <p:nvPr/>
            </p:nvSpPr>
            <p:spPr>
              <a:xfrm>
                <a:off x="6219755" y="6360726"/>
                <a:ext cx="2523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46F888-8AE6-4F21-9081-B16F61B42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755" y="6360726"/>
                <a:ext cx="252377" cy="276999"/>
              </a:xfrm>
              <a:prstGeom prst="rect">
                <a:avLst/>
              </a:prstGeom>
              <a:blipFill>
                <a:blip r:embed="rId2"/>
                <a:stretch>
                  <a:fillRect l="-21429" r="-238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7B6223F-C741-432C-B0DC-E363FEDB680C}"/>
              </a:ext>
            </a:extLst>
          </p:cNvPr>
          <p:cNvGrpSpPr/>
          <p:nvPr/>
        </p:nvGrpSpPr>
        <p:grpSpPr>
          <a:xfrm>
            <a:off x="5417593" y="2839089"/>
            <a:ext cx="1882066" cy="1359271"/>
            <a:chOff x="1420426" y="3708787"/>
            <a:chExt cx="1882066" cy="1359271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E2DFCD4-BB60-4FE9-8EF6-5421AA69C87C}"/>
                </a:ext>
              </a:extLst>
            </p:cNvPr>
            <p:cNvSpPr/>
            <p:nvPr/>
          </p:nvSpPr>
          <p:spPr>
            <a:xfrm>
              <a:off x="1420426" y="3708787"/>
              <a:ext cx="1882066" cy="4438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FC2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67F353-5EC5-45AE-8E78-6F82A5120755}"/>
                </a:ext>
              </a:extLst>
            </p:cNvPr>
            <p:cNvSpPr/>
            <p:nvPr/>
          </p:nvSpPr>
          <p:spPr>
            <a:xfrm>
              <a:off x="2121761" y="4403036"/>
              <a:ext cx="479395" cy="479395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AEA73C7-606E-4B43-A294-BD83B3DABB5B}"/>
                </a:ext>
              </a:extLst>
            </p:cNvPr>
            <p:cNvCxnSpPr>
              <a:cxnSpLocks/>
              <a:endCxn id="48" idx="4"/>
            </p:cNvCxnSpPr>
            <p:nvPr/>
          </p:nvCxnSpPr>
          <p:spPr>
            <a:xfrm flipV="1">
              <a:off x="2361459" y="4882431"/>
              <a:ext cx="0" cy="185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D7513D8-E66D-417D-83E8-774E944D4546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 flipV="1">
              <a:off x="2361457" y="4152670"/>
              <a:ext cx="2" cy="250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C66FC1B-74A9-4BF7-87E8-12C85B8AFA96}"/>
              </a:ext>
            </a:extLst>
          </p:cNvPr>
          <p:cNvGrpSpPr/>
          <p:nvPr/>
        </p:nvGrpSpPr>
        <p:grpSpPr>
          <a:xfrm>
            <a:off x="5404913" y="4193271"/>
            <a:ext cx="1882066" cy="1803154"/>
            <a:chOff x="1420426" y="3708787"/>
            <a:chExt cx="1882066" cy="1803154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FF5ADC0-43BE-4FFD-9DEA-8691E34CC350}"/>
                </a:ext>
              </a:extLst>
            </p:cNvPr>
            <p:cNvSpPr/>
            <p:nvPr/>
          </p:nvSpPr>
          <p:spPr>
            <a:xfrm>
              <a:off x="1420426" y="5068058"/>
              <a:ext cx="1882066" cy="4438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FC1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13B7693-E79C-4B93-815F-D16E78C1772E}"/>
                </a:ext>
              </a:extLst>
            </p:cNvPr>
            <p:cNvSpPr/>
            <p:nvPr/>
          </p:nvSpPr>
          <p:spPr>
            <a:xfrm>
              <a:off x="1420426" y="3708787"/>
              <a:ext cx="1882066" cy="44388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LSTM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2EFA52A-F1AC-4E64-9D33-F01666AF803E}"/>
                </a:ext>
              </a:extLst>
            </p:cNvPr>
            <p:cNvSpPr/>
            <p:nvPr/>
          </p:nvSpPr>
          <p:spPr>
            <a:xfrm>
              <a:off x="2121761" y="4403036"/>
              <a:ext cx="479395" cy="479395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ECCA2FE-548F-47E4-A1C8-15E97DCB00F7}"/>
                </a:ext>
              </a:extLst>
            </p:cNvPr>
            <p:cNvCxnSpPr>
              <a:cxnSpLocks/>
              <a:stCxn id="51" idx="0"/>
              <a:endCxn id="56" idx="4"/>
            </p:cNvCxnSpPr>
            <p:nvPr/>
          </p:nvCxnSpPr>
          <p:spPr>
            <a:xfrm flipV="1">
              <a:off x="2361459" y="4882431"/>
              <a:ext cx="0" cy="1856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470A3F9-98B6-46FC-B1CD-C932D28309D9}"/>
                </a:ext>
              </a:extLst>
            </p:cNvPr>
            <p:cNvCxnSpPr>
              <a:cxnSpLocks/>
              <a:endCxn id="52" idx="2"/>
            </p:cNvCxnSpPr>
            <p:nvPr/>
          </p:nvCxnSpPr>
          <p:spPr>
            <a:xfrm flipV="1">
              <a:off x="2361457" y="4152670"/>
              <a:ext cx="2" cy="2503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A9F6D2C-5BB2-45E8-9969-FFCD7FB4153F}"/>
              </a:ext>
            </a:extLst>
          </p:cNvPr>
          <p:cNvCxnSpPr>
            <a:stCxn id="42" idx="0"/>
            <a:endCxn id="51" idx="2"/>
          </p:cNvCxnSpPr>
          <p:nvPr/>
        </p:nvCxnSpPr>
        <p:spPr>
          <a:xfrm flipV="1">
            <a:off x="6345944" y="5996425"/>
            <a:ext cx="2" cy="364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887EE6-F0B7-4AB3-941B-313BA6894B61}"/>
                  </a:ext>
                </a:extLst>
              </p:cNvPr>
              <p:cNvSpPr txBox="1"/>
              <p:nvPr/>
            </p:nvSpPr>
            <p:spPr>
              <a:xfrm>
                <a:off x="6213583" y="2323988"/>
                <a:ext cx="286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887EE6-F0B7-4AB3-941B-313BA6894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583" y="2323988"/>
                <a:ext cx="286553" cy="276999"/>
              </a:xfrm>
              <a:prstGeom prst="rect">
                <a:avLst/>
              </a:prstGeom>
              <a:blipFill>
                <a:blip r:embed="rId4"/>
                <a:stretch>
                  <a:fillRect l="-19149" r="-425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FE70207-8E11-4906-98B0-65E8A9C57879}"/>
              </a:ext>
            </a:extLst>
          </p:cNvPr>
          <p:cNvCxnSpPr>
            <a:stCxn id="44" idx="0"/>
            <a:endCxn id="59" idx="2"/>
          </p:cNvCxnSpPr>
          <p:nvPr/>
        </p:nvCxnSpPr>
        <p:spPr>
          <a:xfrm flipH="1" flipV="1">
            <a:off x="6356860" y="2600987"/>
            <a:ext cx="1766" cy="23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58D2427-1A6A-4F86-B375-B23DACF21E38}"/>
              </a:ext>
            </a:extLst>
          </p:cNvPr>
          <p:cNvSpPr txBox="1"/>
          <p:nvPr/>
        </p:nvSpPr>
        <p:spPr>
          <a:xfrm>
            <a:off x="6668528" y="3614143"/>
            <a:ext cx="95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DE365C6-B0A7-4619-BA62-57487D8F4476}"/>
              </a:ext>
            </a:extLst>
          </p:cNvPr>
          <p:cNvSpPr txBox="1"/>
          <p:nvPr/>
        </p:nvSpPr>
        <p:spPr>
          <a:xfrm>
            <a:off x="6673252" y="4997583"/>
            <a:ext cx="95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27D23A-1707-4934-9820-3689267F8035}"/>
              </a:ext>
            </a:extLst>
          </p:cNvPr>
          <p:cNvGrpSpPr/>
          <p:nvPr/>
        </p:nvGrpSpPr>
        <p:grpSpPr>
          <a:xfrm>
            <a:off x="6118928" y="3603544"/>
            <a:ext cx="409189" cy="186551"/>
            <a:chOff x="6118928" y="3603544"/>
            <a:chExt cx="409189" cy="18655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0CF8756-CA48-412F-9D2A-15946F0A082A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118928" y="3773036"/>
              <a:ext cx="237932" cy="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0AD4A27-B35B-4238-837C-16EE09C74B6F}"/>
                </a:ext>
              </a:extLst>
            </p:cNvPr>
            <p:cNvCxnSpPr>
              <a:cxnSpLocks/>
              <a:stCxn id="48" idx="7"/>
            </p:cNvCxnSpPr>
            <p:nvPr/>
          </p:nvCxnSpPr>
          <p:spPr>
            <a:xfrm flipH="1">
              <a:off x="6356860" y="3603544"/>
              <a:ext cx="171257" cy="186551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A937FF2-5F61-4B67-8AC1-2F5A3BC7D7BF}"/>
              </a:ext>
            </a:extLst>
          </p:cNvPr>
          <p:cNvGrpSpPr/>
          <p:nvPr/>
        </p:nvGrpSpPr>
        <p:grpSpPr>
          <a:xfrm>
            <a:off x="6113336" y="4964724"/>
            <a:ext cx="409189" cy="186551"/>
            <a:chOff x="6118928" y="3603544"/>
            <a:chExt cx="409189" cy="186551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CEA044A-F592-4BFA-A162-33BAAC87FA62}"/>
                </a:ext>
              </a:extLst>
            </p:cNvPr>
            <p:cNvCxnSpPr>
              <a:cxnSpLocks/>
            </p:cNvCxnSpPr>
            <p:nvPr/>
          </p:nvCxnSpPr>
          <p:spPr>
            <a:xfrm>
              <a:off x="6118928" y="3773036"/>
              <a:ext cx="237932" cy="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725884A-7831-47DB-BC07-5880FD9A36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6860" y="3603544"/>
              <a:ext cx="171257" cy="186551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EAAA3F17-181A-48F3-A914-A776559E0AE1}"/>
              </a:ext>
            </a:extLst>
          </p:cNvPr>
          <p:cNvCxnSpPr>
            <a:cxnSpLocks/>
            <a:stCxn id="52" idx="1"/>
            <a:endCxn id="52" idx="3"/>
          </p:cNvCxnSpPr>
          <p:nvPr/>
        </p:nvCxnSpPr>
        <p:spPr>
          <a:xfrm rot="10800000" flipH="1">
            <a:off x="5404913" y="4415213"/>
            <a:ext cx="1882066" cy="12700"/>
          </a:xfrm>
          <a:prstGeom prst="curvedConnector5">
            <a:avLst>
              <a:gd name="adj1" fmla="val -19508"/>
              <a:gd name="adj2" fmla="val -2852433"/>
              <a:gd name="adj3" fmla="val 12785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A4BA86F5-5F93-4F39-8FF7-406D7C81874F}"/>
              </a:ext>
            </a:extLst>
          </p:cNvPr>
          <p:cNvSpPr/>
          <p:nvPr/>
        </p:nvSpPr>
        <p:spPr>
          <a:xfrm>
            <a:off x="3740471" y="4187535"/>
            <a:ext cx="1221103" cy="54544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becomes</a:t>
            </a:r>
          </a:p>
        </p:txBody>
      </p:sp>
      <p:pic>
        <p:nvPicPr>
          <p:cNvPr id="92" name="Picture 91" descr="Diagram&#10;&#10;Description automatically generated">
            <a:extLst>
              <a:ext uri="{FF2B5EF4-FFF2-40B4-BE49-F238E27FC236}">
                <a16:creationId xmlns:a16="http://schemas.microsoft.com/office/drawing/2014/main" id="{4D643EBF-43DF-4ED1-B2DD-6DEC979E2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157" y="3282562"/>
            <a:ext cx="2913492" cy="2265299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CA29AADB-74A8-4F66-80F0-BE82422C910D}"/>
              </a:ext>
            </a:extLst>
          </p:cNvPr>
          <p:cNvSpPr txBox="1"/>
          <p:nvPr/>
        </p:nvSpPr>
        <p:spPr>
          <a:xfrm>
            <a:off x="9213971" y="3348672"/>
            <a:ext cx="131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 unit</a:t>
            </a:r>
          </a:p>
        </p:txBody>
      </p:sp>
    </p:spTree>
    <p:extLst>
      <p:ext uri="{BB962C8B-B14F-4D97-AF65-F5344CB8AC3E}">
        <p14:creationId xmlns:p14="http://schemas.microsoft.com/office/powerpoint/2010/main" val="269091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F4F3429-0A72-4FC5-B8C2-46FB75C16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58" y="1393960"/>
            <a:ext cx="5852172" cy="4389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1EE533-70E8-40FE-8B37-669D62DBE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Recurrent Policy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072B3D9-2566-4CFE-BCAB-129DC19DD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723" y="1431751"/>
            <a:ext cx="5801784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A795FC-D45E-4014-92F4-3D49A73F1053}"/>
              </a:ext>
            </a:extLst>
          </p:cNvPr>
          <p:cNvSpPr txBox="1"/>
          <p:nvPr/>
        </p:nvSpPr>
        <p:spPr>
          <a:xfrm>
            <a:off x="1198485" y="5912527"/>
            <a:ext cx="4536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LSTM also helps!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812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E69D811-40BA-4FA2-A759-B08CD678D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91" y="2268606"/>
            <a:ext cx="5852172" cy="4389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1C6CD1-1DF1-47ED-B781-0A8CA7C5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E8F9A-EEB4-4AA5-9F2A-B45DD937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GAE and LSTM policy both helps accelerate the learning,</a:t>
            </a:r>
          </a:p>
          <a:p>
            <a:pPr marL="0" indent="0">
              <a:buNone/>
            </a:pPr>
            <a:r>
              <a:rPr lang="en-US" dirty="0"/>
              <a:t>    which beats the original DAPG.</a:t>
            </a:r>
          </a:p>
          <a:p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9A03554-6A66-4E8A-BADF-86F6EC967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337" y="226860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23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273F-1DEA-470B-8B29-049B3ECC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</a:t>
            </a:r>
            <a:r>
              <a:rPr lang="en-US"/>
              <a:t>of 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5F33-C62D-405E-93C0-75050306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Behavior Cloning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bc">
            <a:hlinkClick r:id="" action="ppaction://media"/>
            <a:extLst>
              <a:ext uri="{FF2B5EF4-FFF2-40B4-BE49-F238E27FC236}">
                <a16:creationId xmlns:a16="http://schemas.microsoft.com/office/drawing/2014/main" id="{2BC8591B-F675-4595-BD01-5054B1E081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171" y="2311745"/>
            <a:ext cx="8007658" cy="440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9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273F-1DEA-470B-8B29-049B3ECC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the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5F33-C62D-405E-93C0-75050306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DAPG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dapg">
            <a:hlinkClick r:id="" action="ppaction://media"/>
            <a:extLst>
              <a:ext uri="{FF2B5EF4-FFF2-40B4-BE49-F238E27FC236}">
                <a16:creationId xmlns:a16="http://schemas.microsoft.com/office/drawing/2014/main" id="{D6C5B250-990E-4F7B-A809-4B1F389C3F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6232" y="2272683"/>
            <a:ext cx="8059535" cy="44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B5305-D5FF-4829-8F7A-30834276C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605572" cy="1676603"/>
          </a:xfrm>
        </p:spPr>
        <p:txBody>
          <a:bodyPr>
            <a:normAutofit/>
          </a:bodyPr>
          <a:lstStyle/>
          <a:p>
            <a:r>
              <a:rPr lang="en-US" sz="400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6B846-A0DF-4D2B-A589-A76863F6D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1"/>
            <a:ext cx="3824684" cy="3779520"/>
          </a:xfrm>
        </p:spPr>
        <p:txBody>
          <a:bodyPr>
            <a:normAutofit/>
          </a:bodyPr>
          <a:lstStyle/>
          <a:p>
            <a:r>
              <a:rPr lang="en-US" sz="1500" dirty="0"/>
              <a:t>Why important?</a:t>
            </a:r>
          </a:p>
          <a:p>
            <a:pPr lvl="1"/>
            <a:r>
              <a:rPr lang="en-US" sz="1500" dirty="0"/>
              <a:t>In human-centric environments, dexterous multi-fingered hands are essential to perform a variety of complex tasks, such as grasping, tool use, etc.</a:t>
            </a:r>
          </a:p>
          <a:p>
            <a:r>
              <a:rPr lang="en-US" sz="1500" dirty="0"/>
              <a:t>Why challenging?</a:t>
            </a:r>
          </a:p>
          <a:p>
            <a:pPr lvl="1"/>
            <a:r>
              <a:rPr lang="en-US" sz="1500" dirty="0"/>
              <a:t>High-dimensionality of human-like five-finger hand</a:t>
            </a:r>
          </a:p>
          <a:p>
            <a:pPr lvl="1"/>
            <a:r>
              <a:rPr lang="en-US" sz="1500" dirty="0"/>
              <a:t>The system is highly coupled.</a:t>
            </a:r>
          </a:p>
          <a:p>
            <a:pPr lvl="1"/>
            <a:r>
              <a:rPr lang="en-US" sz="1500" dirty="0"/>
              <a:t>Contact-rich scenarios</a:t>
            </a:r>
          </a:p>
          <a:p>
            <a:pPr lvl="1"/>
            <a:r>
              <a:rPr lang="en-US" sz="1500" dirty="0"/>
              <a:t>Hard to solve with model-based methods, </a:t>
            </a:r>
          </a:p>
          <a:p>
            <a:pPr marL="457200" lvl="1" indent="0">
              <a:buNone/>
            </a:pPr>
            <a:r>
              <a:rPr lang="en-US" sz="1500" dirty="0"/>
              <a:t>thus researchers tend to use model-free RL.</a:t>
            </a:r>
          </a:p>
          <a:p>
            <a:pPr lvl="1"/>
            <a:endParaRPr lang="en-US" sz="1500" dirty="0"/>
          </a:p>
          <a:p>
            <a:pPr lvl="1"/>
            <a:endParaRPr lang="en-US" sz="15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5309E77-5BFF-4832-B5D4-3A63795E2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9"/>
          <a:stretch/>
        </p:blipFill>
        <p:spPr bwMode="auto">
          <a:xfrm>
            <a:off x="5283708" y="722376"/>
            <a:ext cx="6263640" cy="541324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739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273F-1DEA-470B-8B29-049B3ECC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the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35F33-C62D-405E-93C0-75050306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DAPG (with GAE + LSTM)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ae_lstm">
            <a:hlinkClick r:id="" action="ppaction://media"/>
            <a:extLst>
              <a:ext uri="{FF2B5EF4-FFF2-40B4-BE49-F238E27FC236}">
                <a16:creationId xmlns:a16="http://schemas.microsoft.com/office/drawing/2014/main" id="{DAF4FA6D-9637-4880-BF06-1FC534F7D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336" y="2274185"/>
            <a:ext cx="8061327" cy="44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B9E2-C576-49E0-BFB5-9989D9FE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7CC6D-1FE8-4AB0-9465-2C0EF2994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34810" cy="4351338"/>
          </a:xfrm>
        </p:spPr>
        <p:txBody>
          <a:bodyPr/>
          <a:lstStyle/>
          <a:p>
            <a:r>
              <a:rPr lang="en-US" dirty="0"/>
              <a:t>Customized Gym environment simulated with </a:t>
            </a:r>
            <a:r>
              <a:rPr lang="en-US" dirty="0" err="1"/>
              <a:t>MuJoCo</a:t>
            </a:r>
            <a:r>
              <a:rPr lang="en-US" dirty="0"/>
              <a:t> physics engine:</a:t>
            </a:r>
          </a:p>
          <a:p>
            <a:pPr lvl="1"/>
            <a:r>
              <a:rPr lang="en-US" dirty="0">
                <a:hlinkClick r:id="rId4"/>
              </a:rPr>
              <a:t>https://github.com/vikashplus/mj_envs</a:t>
            </a:r>
            <a:endParaRPr lang="en-US" dirty="0"/>
          </a:p>
        </p:txBody>
      </p:sp>
      <p:pic>
        <p:nvPicPr>
          <p:cNvPr id="4" name="simulator">
            <a:hlinkClick r:id="" action="ppaction://media"/>
            <a:extLst>
              <a:ext uri="{FF2B5EF4-FFF2-40B4-BE49-F238E27FC236}">
                <a16:creationId xmlns:a16="http://schemas.microsoft.com/office/drawing/2014/main" id="{C465AF48-71A8-4544-BF9E-AD2BDA8FA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6662" y="1825625"/>
            <a:ext cx="79115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E3811-5130-4B5F-9824-10D42DF9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9F3FE-27B5-4BCF-A7BF-CCD7864E7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1044" cy="47704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Control 24-DoF (24 joints) robot hand to manipulate the pen to its target pose.</a:t>
            </a:r>
          </a:p>
          <a:p>
            <a:r>
              <a:rPr lang="en-US" dirty="0"/>
              <a:t>Episodic: </a:t>
            </a:r>
          </a:p>
          <a:p>
            <a:pPr lvl="1"/>
            <a:r>
              <a:rPr lang="en-US" dirty="0"/>
              <a:t>Episode terminates either when it exceeds the preset maximum steps, or when a failure occurs.</a:t>
            </a:r>
          </a:p>
          <a:p>
            <a:pPr lvl="1"/>
            <a:r>
              <a:rPr lang="en-US" dirty="0"/>
              <a:t>Failure: the pen drops off</a:t>
            </a:r>
          </a:p>
          <a:p>
            <a:r>
              <a:rPr lang="en-US" dirty="0"/>
              <a:t>State (</a:t>
            </a:r>
            <a:r>
              <a:rPr lang="en-US" altLang="zh-CN" dirty="0"/>
              <a:t>continuous, </a:t>
            </a:r>
            <a:r>
              <a:rPr lang="en-US" dirty="0"/>
              <a:t>45-dim vector): </a:t>
            </a:r>
          </a:p>
          <a:p>
            <a:pPr lvl="1"/>
            <a:r>
              <a:rPr lang="en-US" dirty="0"/>
              <a:t>Hand Joint Angles (24 </a:t>
            </a:r>
            <a:r>
              <a:rPr lang="en-US" dirty="0" err="1"/>
              <a:t>DoF</a:t>
            </a:r>
            <a:r>
              <a:rPr lang="en-US" dirty="0"/>
              <a:t> ), Pen’s Position/Orientation (6 </a:t>
            </a:r>
            <a:r>
              <a:rPr lang="en-US" dirty="0" err="1"/>
              <a:t>DoF</a:t>
            </a:r>
            <a:r>
              <a:rPr lang="en-US" dirty="0"/>
              <a:t>), Pen’s Velocity (6 </a:t>
            </a:r>
            <a:r>
              <a:rPr lang="en-US" dirty="0" err="1"/>
              <a:t>DoF</a:t>
            </a:r>
            <a:r>
              <a:rPr lang="en-US" dirty="0"/>
              <a:t>), Pen’s Target Orientation (3 </a:t>
            </a:r>
            <a:r>
              <a:rPr lang="en-US" dirty="0" err="1"/>
              <a:t>DoF</a:t>
            </a:r>
            <a:r>
              <a:rPr lang="en-US" dirty="0"/>
              <a:t>), Pen’s Position-Target Position (3 </a:t>
            </a:r>
            <a:r>
              <a:rPr lang="en-US" dirty="0" err="1"/>
              <a:t>DoF</a:t>
            </a:r>
            <a:r>
              <a:rPr lang="en-US" dirty="0"/>
              <a:t>), Pen’s Orientation-Target Orientation (3 </a:t>
            </a:r>
            <a:r>
              <a:rPr lang="en-US" dirty="0" err="1"/>
              <a:t>DoF</a:t>
            </a:r>
            <a:r>
              <a:rPr lang="en-US" dirty="0"/>
              <a:t>)</a:t>
            </a:r>
          </a:p>
          <a:p>
            <a:r>
              <a:rPr lang="en-US" dirty="0"/>
              <a:t>Action (continuous, 24-dim vector):</a:t>
            </a:r>
          </a:p>
          <a:p>
            <a:pPr lvl="1"/>
            <a:r>
              <a:rPr lang="en-US" dirty="0"/>
              <a:t>Desired Hand Joint Angles at next timestep (24 </a:t>
            </a:r>
            <a:r>
              <a:rPr lang="en-US" dirty="0" err="1"/>
              <a:t>DoF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1A5330-7105-4F84-9F0C-B71CCBE1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431758" y="-80168"/>
            <a:ext cx="1781174" cy="267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76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046AD-ED25-4A70-937A-C7118E30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7BCFB-2271-4020-812F-3B010FC7E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000"/>
            <a:ext cx="10515600" cy="4351338"/>
          </a:xfrm>
        </p:spPr>
        <p:txBody>
          <a:bodyPr/>
          <a:lstStyle/>
          <a:p>
            <a:r>
              <a:rPr lang="en-US" dirty="0"/>
              <a:t>Reward (scalar)</a:t>
            </a:r>
          </a:p>
          <a:p>
            <a:pPr lvl="1"/>
            <a:r>
              <a:rPr lang="en-US" dirty="0"/>
              <a:t>Heavily shaped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5B3AEC62-20A9-4266-8F13-15B7C12F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290763"/>
            <a:ext cx="1009650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2205133A-D51C-4517-90B6-9B030C80A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2833688"/>
            <a:ext cx="9629775" cy="77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1E52850D-29EB-4E9C-9D96-66932709B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3604070"/>
            <a:ext cx="4948238" cy="4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14607D50-356D-4CB7-BF90-D7572CA6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4170679"/>
            <a:ext cx="2705100" cy="5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05C65FF0-77B1-43BB-93DF-AC4237CF8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7" y="3852088"/>
            <a:ext cx="4329113" cy="25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3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C4478-119B-443E-ACF8-B896D0C4C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4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DAPG (Demo Augmented Policy Gradient)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2278A-78DF-437E-8C2A-047FB3572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633"/>
            <a:ext cx="10515600" cy="4351338"/>
          </a:xfrm>
        </p:spPr>
        <p:txBody>
          <a:bodyPr/>
          <a:lstStyle/>
          <a:p>
            <a:r>
              <a:rPr lang="en-US" dirty="0"/>
              <a:t>“Batch” REINFORCE with Baseline</a:t>
            </a:r>
          </a:p>
          <a:p>
            <a:pPr lvl="1"/>
            <a:r>
              <a:rPr lang="en-US" dirty="0"/>
              <a:t>For each step of the episode: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    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AF30380-C71E-4442-B7BA-E2924A722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54" y="2334169"/>
            <a:ext cx="3574090" cy="1303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557193-5B4E-4903-9AE9-588CA9963CA1}"/>
                  </a:ext>
                </a:extLst>
              </p:cNvPr>
              <p:cNvSpPr txBox="1"/>
              <p:nvPr/>
            </p:nvSpPr>
            <p:spPr>
              <a:xfrm>
                <a:off x="1564276" y="3813730"/>
                <a:ext cx="6089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: Value-function (Baseline) Network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557193-5B4E-4903-9AE9-588CA9963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276" y="3813730"/>
                <a:ext cx="6089756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6C5714F-B6F8-44B5-8E4F-18D455A98602}"/>
                  </a:ext>
                </a:extLst>
              </p:cNvPr>
              <p:cNvSpPr/>
              <p:nvPr/>
            </p:nvSpPr>
            <p:spPr>
              <a:xfrm>
                <a:off x="2966620" y="4253172"/>
                <a:ext cx="2627791" cy="599907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3-layer fully-connected neural network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26C5714F-B6F8-44B5-8E4F-18D455A98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20" y="4253172"/>
                <a:ext cx="2627791" cy="599907"/>
              </a:xfrm>
              <a:prstGeom prst="roundRect">
                <a:avLst/>
              </a:prstGeom>
              <a:blipFill>
                <a:blip r:embed="rId4"/>
                <a:stretch>
                  <a:fillRect t="-909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E57CDE-9BDB-4843-B07B-C3DB45B6CB92}"/>
              </a:ext>
            </a:extLst>
          </p:cNvPr>
          <p:cNvCxnSpPr>
            <a:cxnSpLocks/>
          </p:cNvCxnSpPr>
          <p:nvPr/>
        </p:nvCxnSpPr>
        <p:spPr>
          <a:xfrm>
            <a:off x="2504982" y="4541699"/>
            <a:ext cx="46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18E4C1-37D8-46DB-9A24-01C752F3B318}"/>
              </a:ext>
            </a:extLst>
          </p:cNvPr>
          <p:cNvCxnSpPr>
            <a:cxnSpLocks/>
          </p:cNvCxnSpPr>
          <p:nvPr/>
        </p:nvCxnSpPr>
        <p:spPr>
          <a:xfrm>
            <a:off x="5594411" y="4552057"/>
            <a:ext cx="46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3E2917-B82B-4D06-9AA9-42617D1C15C2}"/>
                  </a:ext>
                </a:extLst>
              </p:cNvPr>
              <p:cNvSpPr txBox="1"/>
              <p:nvPr/>
            </p:nvSpPr>
            <p:spPr>
              <a:xfrm>
                <a:off x="1638756" y="4389330"/>
                <a:ext cx="9679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3E2917-B82B-4D06-9AA9-42617D1C1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56" y="4389330"/>
                <a:ext cx="967993" cy="646331"/>
              </a:xfrm>
              <a:prstGeom prst="rect">
                <a:avLst/>
              </a:prstGeom>
              <a:blipFill>
                <a:blip r:embed="rId5"/>
                <a:stretch>
                  <a:fillRect l="-5660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3C1D2D-211B-41F1-BDFE-EBE26760AAD7}"/>
                  </a:ext>
                </a:extLst>
              </p:cNvPr>
              <p:cNvSpPr txBox="1"/>
              <p:nvPr/>
            </p:nvSpPr>
            <p:spPr>
              <a:xfrm>
                <a:off x="6072324" y="4390054"/>
                <a:ext cx="16874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D3C1D2D-211B-41F1-BDFE-EBE26760A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324" y="4390054"/>
                <a:ext cx="1687499" cy="646331"/>
              </a:xfrm>
              <a:prstGeom prst="rect">
                <a:avLst/>
              </a:prstGeom>
              <a:blipFill>
                <a:blip r:embed="rId6"/>
                <a:stretch>
                  <a:fillRect l="-2888" t="-4717" r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EC594C-3576-4247-88B7-2DEA7CA56303}"/>
                  </a:ext>
                </a:extLst>
              </p:cNvPr>
              <p:cNvSpPr txBox="1"/>
              <p:nvPr/>
            </p:nvSpPr>
            <p:spPr>
              <a:xfrm>
                <a:off x="1564276" y="5127386"/>
                <a:ext cx="6089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Policy Network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EC594C-3576-4247-88B7-2DEA7CA56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276" y="5127386"/>
                <a:ext cx="6089756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C8B6958-CC2D-4E87-819D-CA9082502546}"/>
                  </a:ext>
                </a:extLst>
              </p:cNvPr>
              <p:cNvSpPr/>
              <p:nvPr/>
            </p:nvSpPr>
            <p:spPr>
              <a:xfrm>
                <a:off x="2966620" y="5557950"/>
                <a:ext cx="2627791" cy="661665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3-layer fully-connected neural network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C8B6958-CC2D-4E87-819D-CA9082502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20" y="5557950"/>
                <a:ext cx="2627791" cy="661665"/>
              </a:xfrm>
              <a:prstGeom prst="roundRect">
                <a:avLst/>
              </a:prstGeom>
              <a:blipFill>
                <a:blip r:embed="rId8"/>
                <a:stretch>
                  <a:fillRect t="-3670" b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7E736E-6EE0-496C-8AB0-A17477B80823}"/>
              </a:ext>
            </a:extLst>
          </p:cNvPr>
          <p:cNvCxnSpPr>
            <a:cxnSpLocks/>
          </p:cNvCxnSpPr>
          <p:nvPr/>
        </p:nvCxnSpPr>
        <p:spPr>
          <a:xfrm>
            <a:off x="2504982" y="5855355"/>
            <a:ext cx="46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628128-BADF-457D-A847-36FA37BBEA71}"/>
              </a:ext>
            </a:extLst>
          </p:cNvPr>
          <p:cNvCxnSpPr>
            <a:cxnSpLocks/>
          </p:cNvCxnSpPr>
          <p:nvPr/>
        </p:nvCxnSpPr>
        <p:spPr>
          <a:xfrm>
            <a:off x="5594411" y="5865713"/>
            <a:ext cx="4616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AD2F1A-4A88-464F-89BE-65FFC6446A1B}"/>
                  </a:ext>
                </a:extLst>
              </p:cNvPr>
              <p:cNvSpPr txBox="1"/>
              <p:nvPr/>
            </p:nvSpPr>
            <p:spPr>
              <a:xfrm>
                <a:off x="1638756" y="5702986"/>
                <a:ext cx="9679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DAD2F1A-4A88-464F-89BE-65FFC6446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56" y="5702986"/>
                <a:ext cx="967993" cy="646331"/>
              </a:xfrm>
              <a:prstGeom prst="rect">
                <a:avLst/>
              </a:prstGeom>
              <a:blipFill>
                <a:blip r:embed="rId9"/>
                <a:stretch>
                  <a:fillRect l="-5660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7B591F-467E-495C-BC00-172973282E42}"/>
                  </a:ext>
                </a:extLst>
              </p:cNvPr>
              <p:cNvSpPr txBox="1"/>
              <p:nvPr/>
            </p:nvSpPr>
            <p:spPr>
              <a:xfrm>
                <a:off x="6072323" y="5703710"/>
                <a:ext cx="43234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/>
                  <a:t>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b="0" dirty="0"/>
                  <a:t> (Stochasticity)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D7B591F-467E-495C-BC00-172973282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323" y="5703710"/>
                <a:ext cx="4323427" cy="646331"/>
              </a:xfrm>
              <a:prstGeom prst="rect">
                <a:avLst/>
              </a:prstGeom>
              <a:blipFill>
                <a:blip r:embed="rId10"/>
                <a:stretch>
                  <a:fillRect l="-1128"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595B73-FE15-4827-90A7-3C2A2AFD81BC}"/>
              </a:ext>
            </a:extLst>
          </p:cNvPr>
          <p:cNvCxnSpPr>
            <a:cxnSpLocks/>
          </p:cNvCxnSpPr>
          <p:nvPr/>
        </p:nvCxnSpPr>
        <p:spPr>
          <a:xfrm>
            <a:off x="3542190" y="3275853"/>
            <a:ext cx="932156" cy="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3C9C48C-7BF8-4592-BBA2-369A954C2618}"/>
              </a:ext>
            </a:extLst>
          </p:cNvPr>
          <p:cNvCxnSpPr>
            <a:cxnSpLocks/>
          </p:cNvCxnSpPr>
          <p:nvPr/>
        </p:nvCxnSpPr>
        <p:spPr>
          <a:xfrm>
            <a:off x="3916531" y="3629905"/>
            <a:ext cx="1285457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8087B0-44E6-445F-9F1E-B843E298E297}"/>
              </a:ext>
            </a:extLst>
          </p:cNvPr>
          <p:cNvSpPr txBox="1"/>
          <p:nvPr/>
        </p:nvSpPr>
        <p:spPr>
          <a:xfrm>
            <a:off x="71022" y="6493980"/>
            <a:ext cx="127572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Reference: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Rajeswaran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Aravind, et al. "Learning complex dexterous manipulation with deep reinforcement learning and demonstrations."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arXiv:1709.10087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(2017).</a:t>
            </a:r>
            <a:endParaRPr lang="en-US" sz="12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0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58C0-8CC4-45A3-948F-3C6F939F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DAPG (Demo Augmented Policy Gradient)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AFFB-8C59-48A1-ADA2-A98E69772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4872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300" dirty="0"/>
                  <a:t>Pre-training Policy Network with Behavior Cloning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𝑚𝑎𝑥𝑖𝑚𝑖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endChr m:val="|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𝑚𝑖𝑛𝑖𝑚𝑖𝑧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, Pre-collected expert demonstration dataset</a:t>
                </a:r>
              </a:p>
              <a:p>
                <a:pPr marL="457200" lvl="1" indent="0">
                  <a:buNone/>
                </a:pPr>
                <a:endParaRPr lang="en-US" sz="2600" dirty="0"/>
              </a:p>
              <a:p>
                <a:r>
                  <a:rPr lang="en-US" sz="3300" dirty="0"/>
                  <a:t>Natural Policy Gradient (NPG)</a:t>
                </a:r>
              </a:p>
              <a:p>
                <a:pPr lvl="1"/>
                <a:r>
                  <a:rPr lang="en-US" sz="2800" dirty="0"/>
                  <a:t>Original REINFORCE gradient: </a:t>
                </a:r>
                <a:endParaRPr lang="en-US" sz="2800" b="0" i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∇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endChr m:val="|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func>
                  </m:oMath>
                </a14:m>
                <a:r>
                  <a:rPr lang="en-US" sz="2800" dirty="0"/>
                  <a:t>,      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−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called “Advantage”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∇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∇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endChr m:val="|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/>
                  <a:t>,    Fisher Information Matrix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80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sz="3300" dirty="0"/>
                  <a:t>Keep using Demo Dataset in Fine-tuning</a:t>
                </a:r>
              </a:p>
              <a:p>
                <a:pPr marL="457200" lvl="1" indent="0">
                  <a:buNone/>
                </a:pPr>
                <a:r>
                  <a:rPr lang="en-US" dirty="0"/>
                  <a:t> 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AFFB-8C59-48A1-ADA2-A98E69772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4872"/>
              </a:xfrm>
              <a:blipFill>
                <a:blip r:embed="rId2"/>
                <a:stretch>
                  <a:fillRect l="-1043" t="-3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51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6D26A-8289-4270-8A4C-B58E6658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Verifications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DDE0F-C425-4475-ACAD-D0D6A50DF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272"/>
            <a:ext cx="10515600" cy="4351338"/>
          </a:xfrm>
        </p:spPr>
        <p:txBody>
          <a:bodyPr/>
          <a:lstStyle/>
          <a:p>
            <a:r>
              <a:rPr lang="en-US" dirty="0"/>
              <a:t>Evaluations (over 200 iterations of training):</a:t>
            </a:r>
          </a:p>
          <a:p>
            <a:pPr lvl="1"/>
            <a:r>
              <a:rPr lang="en-US" dirty="0"/>
              <a:t>Success Rate </a:t>
            </a:r>
          </a:p>
          <a:p>
            <a:pPr lvl="2"/>
            <a:r>
              <a:rPr lang="en-US" dirty="0"/>
              <a:t>Success: difference between current and target pen pose within a small threshold</a:t>
            </a:r>
          </a:p>
          <a:p>
            <a:pPr lvl="1"/>
            <a:r>
              <a:rPr lang="en-US" dirty="0"/>
              <a:t>Score (Averaged total reward) </a:t>
            </a:r>
          </a:p>
        </p:txBody>
      </p:sp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AB5F6687-47F3-4F41-B9C2-2C846D34E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387" y="3041333"/>
            <a:ext cx="4870450" cy="365283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89F9D4F-CDD2-4AA2-8E34-DF8B52B26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76" y="3041333"/>
            <a:ext cx="4870450" cy="36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83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1B2E6-788B-4D8B-9981-74B9C8F2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Extensions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E7F3-4A57-4A21-8EFA-C61F5D013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Possible problems DAPG may suffer:</a:t>
            </a:r>
          </a:p>
          <a:p>
            <a:pPr marL="457200" lvl="1" indent="0">
              <a:buNone/>
            </a:pPr>
            <a:r>
              <a:rPr lang="en-US" dirty="0"/>
              <a:t>1. On-policy exploration (inefficient)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2. Monte-Carlo method (high variance)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3. Policy too simple (only depends on current state)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39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790</Words>
  <Application>Microsoft Office PowerPoint</Application>
  <PresentationFormat>Widescreen</PresentationFormat>
  <Paragraphs>137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Dexterous Hand Manipulation  with Learning from Demonstrations</vt:lpstr>
      <vt:lpstr>Background</vt:lpstr>
      <vt:lpstr>Environment</vt:lpstr>
      <vt:lpstr>RL Formulation</vt:lpstr>
      <vt:lpstr>RL Formulation</vt:lpstr>
      <vt:lpstr>DAPG (Demo Augmented Policy Gradient)</vt:lpstr>
      <vt:lpstr>DAPG (Demo Augmented Policy Gradient)</vt:lpstr>
      <vt:lpstr>Experimental Verifications</vt:lpstr>
      <vt:lpstr>Our Extensions</vt:lpstr>
      <vt:lpstr>Our Extensions</vt:lpstr>
      <vt:lpstr>1. Off-policy Sampling</vt:lpstr>
      <vt:lpstr>2. Bootstrapping</vt:lpstr>
      <vt:lpstr>2. Bootstrapping (GAE)</vt:lpstr>
      <vt:lpstr>2. Bootstrapping (GAE)</vt:lpstr>
      <vt:lpstr>3. Recurrent Policy</vt:lpstr>
      <vt:lpstr>3. Recurrent Policy</vt:lpstr>
      <vt:lpstr>Summary</vt:lpstr>
      <vt:lpstr>Visualization of Results</vt:lpstr>
      <vt:lpstr>Visualization of the Policy</vt:lpstr>
      <vt:lpstr>Visualization of the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Dexterous Hand Manipulation  with Learning from Demonstrations</dc:title>
  <dc:creator>Kejia Ren</dc:creator>
  <cp:lastModifiedBy>Kejia Ren</cp:lastModifiedBy>
  <cp:revision>12</cp:revision>
  <dcterms:created xsi:type="dcterms:W3CDTF">2020-12-02T08:30:08Z</dcterms:created>
  <dcterms:modified xsi:type="dcterms:W3CDTF">2020-12-08T20:11:47Z</dcterms:modified>
</cp:coreProperties>
</file>